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5"/>
  </p:notesMasterIdLst>
  <p:sldIdLst>
    <p:sldId id="264" r:id="rId2"/>
    <p:sldId id="265" r:id="rId3"/>
    <p:sldId id="285" r:id="rId4"/>
    <p:sldId id="283" r:id="rId5"/>
    <p:sldId id="284" r:id="rId6"/>
    <p:sldId id="288" r:id="rId7"/>
    <p:sldId id="289" r:id="rId8"/>
    <p:sldId id="295" r:id="rId9"/>
    <p:sldId id="293" r:id="rId10"/>
    <p:sldId id="290" r:id="rId11"/>
    <p:sldId id="296" r:id="rId12"/>
    <p:sldId id="269" r:id="rId13"/>
    <p:sldId id="307" r:id="rId14"/>
    <p:sldId id="270" r:id="rId15"/>
    <p:sldId id="301" r:id="rId16"/>
    <p:sldId id="302" r:id="rId17"/>
    <p:sldId id="297" r:id="rId18"/>
    <p:sldId id="271" r:id="rId19"/>
    <p:sldId id="303" r:id="rId20"/>
    <p:sldId id="292" r:id="rId21"/>
    <p:sldId id="305" r:id="rId22"/>
    <p:sldId id="306" r:id="rId23"/>
    <p:sldId id="274" r:id="rId2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0000"/>
    <a:srgbClr val="660033"/>
    <a:srgbClr val="FF0066"/>
    <a:srgbClr val="AB2328"/>
    <a:srgbClr val="009900"/>
    <a:srgbClr val="256E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9" autoAdjust="0"/>
    <p:restoredTop sz="94599" autoAdjust="0"/>
  </p:normalViewPr>
  <p:slideViewPr>
    <p:cSldViewPr>
      <p:cViewPr varScale="1">
        <p:scale>
          <a:sx n="70" d="100"/>
          <a:sy n="70" d="100"/>
        </p:scale>
        <p:origin x="-480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30C5A0-01D1-446A-9EBF-B469A15024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41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5998C-6086-4B9A-AAAC-68A2DAC56ACE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A8444-DD2C-4812-9BF8-EFD9318DBA14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DA1042-4B5E-4FEB-8F9B-155C186F0C5C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5F371-044E-4FFC-B777-802514A2528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8588B-3D51-4EDE-AC94-9449978F2238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A6201-2F1B-48BA-A03A-3E5E4C4E57B5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1E3D9-4F35-4183-B28A-E39AE04F88BA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0086E-3D50-4D05-86EF-E12F696C0839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45AA5-B7DD-4BFA-8D10-610DF17E888F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AF9788-CF48-4E12-8FAB-8184C2E65E69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78248-7444-46BE-8F80-A85A0C9C18E9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D9493C-4811-47B0-ABF7-E56D6D9FC207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3AA79-F948-4DAD-A4F5-9C8591A79DA1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1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B78ECB-63A9-4FE2-A81D-6BC382E99465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D240A-7AE4-4E03-97E1-8B0AEF350A31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6DC074-522F-4620-8913-AC8861C82090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7E917-0293-4C33-ACC9-6009847E516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5B6FDA-3028-4389-A96E-6EFBFB76C2D7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9DFCF-AB30-44F8-9D5C-83C1AB7B508C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0C39F-03BE-49D1-AFE4-4B04BA94CB4D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7FE8B-59E7-43B2-A0E5-F7C97733959E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F12B13-D1AE-4090-8494-733891E1B076}" type="datetime1">
              <a:rPr lang="tr-TR" smtClean="0"/>
              <a:pPr>
                <a:defRPr/>
              </a:pPr>
              <a:t>24.02.2015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smtClean="0"/>
              <a:t>1</a:t>
            </a:r>
            <a:endParaRPr lang="tr-T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 spd="med">
    <p:pull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url=http://www.bahcebitkileri.org/2023-hedefimiz-40-milyar-dolarlik-tarimsal-urun-ihracati.html&amp;rct=j&amp;frm=1&amp;q=&amp;esrc=s&amp;sa=U&amp;ei=9la9VKXyOpfhaqTxgMgN&amp;ved=0CBYQ9QEwAQ&amp;usg=AFQjCNGN85pbMcJx0U_f_Swiq-1dG3mEzQ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928670"/>
            <a:ext cx="8550275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b="1" dirty="0" err="1" smtClean="0">
                <a:solidFill>
                  <a:srgbClr val="CC0000"/>
                </a:solidFill>
                <a:latin typeface="+mj-lt"/>
                <a:ea typeface="+mj-ea"/>
              </a:rPr>
              <a:t>Agricultural</a:t>
            </a:r>
            <a:r>
              <a:rPr lang="tr-TR" sz="4000" b="1" dirty="0" smtClean="0">
                <a:solidFill>
                  <a:srgbClr val="CC0000"/>
                </a:solidFill>
                <a:latin typeface="+mj-lt"/>
                <a:ea typeface="+mj-ea"/>
              </a:rPr>
              <a:t> </a:t>
            </a:r>
            <a:r>
              <a:rPr lang="tr-TR" sz="4000" b="1" dirty="0" err="1" smtClean="0">
                <a:solidFill>
                  <a:srgbClr val="CC0000"/>
                </a:solidFill>
                <a:latin typeface="+mj-lt"/>
                <a:ea typeface="+mj-ea"/>
              </a:rPr>
              <a:t>Statistics</a:t>
            </a:r>
            <a:r>
              <a:rPr lang="tr-TR" sz="4000" b="1" dirty="0" smtClean="0">
                <a:solidFill>
                  <a:srgbClr val="CC0000"/>
                </a:solidFill>
                <a:latin typeface="+mj-lt"/>
                <a:ea typeface="+mj-ea"/>
              </a:rPr>
              <a:t> </a:t>
            </a:r>
            <a:r>
              <a:rPr lang="tr-TR" sz="4000" b="1" dirty="0" err="1" smtClean="0">
                <a:solidFill>
                  <a:srgbClr val="CC0000"/>
                </a:solidFill>
                <a:latin typeface="+mj-lt"/>
                <a:ea typeface="+mj-ea"/>
              </a:rPr>
              <a:t>Department</a:t>
            </a:r>
            <a:endParaRPr lang="tr-TR" sz="4000" b="1" dirty="0">
              <a:solidFill>
                <a:srgbClr val="CC0000"/>
              </a:solidFill>
              <a:latin typeface="+mj-lt"/>
              <a:ea typeface="+mj-ea"/>
            </a:endParaRP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285720" y="1785926"/>
            <a:ext cx="8475663" cy="79533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Structure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and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Economic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Accounts</a:t>
            </a:r>
            <a:r>
              <a:rPr lang="tr-TR" sz="3600" b="1" dirty="0" smtClean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Group</a:t>
            </a:r>
            <a:endParaRPr lang="tr-TR" sz="3600" b="1" dirty="0" smtClean="0">
              <a:solidFill>
                <a:srgbClr val="0070C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4C98D-DEA0-4418-9023-EF1687C3740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6" name="Picture 8" descr="https://encrypted-tbn3.gstatic.com/images?q=tbn:ANd9GcS8XCDRpijK5HQuyKiB_eyUP56Fje1B-pOjDwScwFGyRzDkkiE_-1Mj_n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214686"/>
            <a:ext cx="4439986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F1B52-CEBC-4030-9112-D4123A7C949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F"/>
            </a:pPr>
            <a:r>
              <a:rPr lang="tr-TR" sz="3000" b="1" dirty="0" smtClean="0">
                <a:solidFill>
                  <a:srgbClr val="FF0000"/>
                </a:solidFill>
              </a:rPr>
              <a:t>PRICE CHANNELS</a:t>
            </a:r>
          </a:p>
          <a:p>
            <a:pPr lvl="1"/>
            <a:r>
              <a:rPr lang="tr-TR" b="1" dirty="0" err="1" smtClean="0">
                <a:solidFill>
                  <a:srgbClr val="0070C0"/>
                </a:solidFill>
              </a:rPr>
              <a:t>District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Directorates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Ministry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Food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Agriculture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Livestock</a:t>
            </a:r>
            <a:r>
              <a:rPr lang="en-US" b="1" dirty="0" smtClean="0">
                <a:solidFill>
                  <a:srgbClr val="0070C0"/>
                </a:solidFill>
              </a:rPr>
              <a:t> (M</a:t>
            </a:r>
            <a:r>
              <a:rPr lang="tr-TR" b="1" dirty="0" smtClean="0">
                <a:solidFill>
                  <a:srgbClr val="0070C0"/>
                </a:solidFill>
              </a:rPr>
              <a:t>oF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tr-TR" b="1" dirty="0" smtClean="0">
                <a:solidFill>
                  <a:srgbClr val="0070C0"/>
                </a:solidFill>
              </a:rPr>
              <a:t>L</a:t>
            </a:r>
            <a:r>
              <a:rPr lang="en-US" b="1" dirty="0" smtClean="0">
                <a:solidFill>
                  <a:srgbClr val="0070C0"/>
                </a:solidFill>
              </a:rPr>
              <a:t>) (</a:t>
            </a:r>
            <a:r>
              <a:rPr lang="tr-TR" b="1" dirty="0" err="1" smtClean="0">
                <a:solidFill>
                  <a:srgbClr val="0070C0"/>
                </a:solidFill>
              </a:rPr>
              <a:t>for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PRF-PPF)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The Union of Chambers and Commodity Exchanges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Turkish Grain Board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Producer Unions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Ministry of Environment and </a:t>
            </a:r>
            <a:r>
              <a:rPr lang="tr-TR" b="1" dirty="0" err="1" smtClean="0">
                <a:solidFill>
                  <a:srgbClr val="0070C0"/>
                </a:solidFill>
              </a:rPr>
              <a:t>Water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Affairs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</a:rPr>
              <a:t>MoE</a:t>
            </a:r>
            <a:r>
              <a:rPr lang="tr-TR" b="1" dirty="0" smtClean="0">
                <a:solidFill>
                  <a:srgbClr val="0070C0"/>
                </a:solidFill>
              </a:rPr>
              <a:t>W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Fresh Fruits and Vegetable Marketing Hall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Marketing Hall and Foundation of Fishery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Turkish Sugar Authority</a:t>
            </a:r>
            <a:endParaRPr lang="tr-TR" b="1" dirty="0" smtClean="0">
              <a:solidFill>
                <a:srgbClr val="0070C0"/>
              </a:solidFill>
            </a:endParaRPr>
          </a:p>
          <a:p>
            <a:pPr lvl="1"/>
            <a:r>
              <a:rPr lang="tr-TR" b="1" dirty="0" err="1" smtClean="0">
                <a:solidFill>
                  <a:srgbClr val="0070C0"/>
                </a:solidFill>
              </a:rPr>
              <a:t>Tobacco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Alcohol</a:t>
            </a:r>
            <a:r>
              <a:rPr lang="tr-TR" b="1" dirty="0" smtClean="0">
                <a:solidFill>
                  <a:srgbClr val="0070C0"/>
                </a:solidFill>
              </a:rPr>
              <a:t> Market 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86000" y="0"/>
            <a:ext cx="4572000" cy="800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latin typeface="+mj-lt"/>
              </a:rPr>
              <a:t>Data Flow Diagram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214282" y="928671"/>
            <a:ext cx="8929718" cy="5453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METHODOLOGY :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PRF Forms;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Wholesale Prices of field crops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sold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directly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 farmers to merchants and factories,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Retail (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weekly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related month) and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wholesale prices (marketing hall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merchant prices) of fresh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fruits and vegetables,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5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þ"/>
              <a:tabLst/>
              <a:defRPr/>
            </a:pP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27618-EF3B-497E-AE36-BCD7CF454B7F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lvl="1">
              <a:lnSpc>
                <a:spcPct val="80000"/>
              </a:lnSpc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District bazaar, merchant and 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factory prices of animal products,</a:t>
            </a:r>
          </a:p>
          <a:p>
            <a:pPr lvl="1">
              <a:lnSpc>
                <a:spcPct val="80000"/>
              </a:lnSpc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Animal bazaar, merchant </a:t>
            </a:r>
            <a:r>
              <a:rPr lang="tr-TR" sz="3200" b="1" dirty="0" smtClean="0">
                <a:solidFill>
                  <a:srgbClr val="0070C0"/>
                </a:solidFill>
              </a:rPr>
              <a:t> o</a:t>
            </a:r>
            <a:r>
              <a:rPr lang="en-US" sz="3200" b="1" dirty="0" smtClean="0">
                <a:solidFill>
                  <a:srgbClr val="0070C0"/>
                </a:solidFill>
              </a:rPr>
              <a:t>f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livestocks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prices</a:t>
            </a:r>
            <a:r>
              <a:rPr lang="en-US" sz="3200" b="1" dirty="0" smtClean="0">
                <a:solidFill>
                  <a:srgbClr val="0070C0"/>
                </a:solidFill>
              </a:rPr>
              <a:t>,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tr-TR" sz="2000" b="1" dirty="0" smtClean="0">
                <a:solidFill>
                  <a:srgbClr val="0070C0"/>
                </a:solidFill>
              </a:rPr>
              <a:t>ARE COLLECTED AND SEND TO TURKSTAT.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tr-TR" sz="2000" b="1" dirty="0" smtClean="0">
              <a:solidFill>
                <a:srgbClr val="0070C0"/>
              </a:solidFill>
              <a:cs typeface="Arial" charset="0"/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Analyzing Process of PRF</a:t>
            </a:r>
            <a:r>
              <a:rPr lang="tr-TR" sz="3200" b="1" dirty="0" smtClean="0">
                <a:solidFill>
                  <a:srgbClr val="C00000"/>
                </a:solidFill>
              </a:rPr>
              <a:t> :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tr-TR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None/>
              <a:defRPr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3200" b="1" dirty="0" smtClean="0">
                <a:solidFill>
                  <a:srgbClr val="0070C0"/>
                </a:solidFill>
              </a:rPr>
              <a:t>Weighted average prices are calculated for provinces and Turkey.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tr-TR" sz="2000" b="1" dirty="0" smtClean="0">
              <a:solidFill>
                <a:srgbClr val="0070C0"/>
              </a:solidFill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13</a:t>
            </a:fld>
            <a:endParaRPr lang="tr-T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210914"/>
              </p:ext>
            </p:extLst>
          </p:nvPr>
        </p:nvGraphicFramePr>
        <p:xfrm>
          <a:off x="179512" y="692696"/>
          <a:ext cx="8628806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5448237" imgH="2504984" progId="Excel.Sheet.8">
                  <p:embed/>
                </p:oleObj>
              </mc:Choice>
              <mc:Fallback>
                <p:oleObj name="Worksheet" r:id="rId3" imgW="5448237" imgH="250498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692696"/>
                        <a:ext cx="8628806" cy="5256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4814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6B62A-F0F8-40EF-884D-225A753312E5}" type="slidenum">
              <a:rPr lang="tr-TR" smtClean="0"/>
              <a:pPr>
                <a:defRPr/>
              </a:pPr>
              <a:t>14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17443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PRF is used for;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Calculating agricultural production value of animal and crop production.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Calculating national income and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</a:rPr>
              <a:t> (</a:t>
            </a:r>
            <a:r>
              <a:rPr lang="tr-TR" sz="3200" b="1" dirty="0" err="1" smtClean="0">
                <a:solidFill>
                  <a:srgbClr val="0070C0"/>
                </a:solidFill>
              </a:rPr>
              <a:t>Output</a:t>
            </a:r>
            <a:r>
              <a:rPr lang="tr-TR" sz="3200" b="1" dirty="0" smtClean="0">
                <a:solidFill>
                  <a:srgbClr val="0070C0"/>
                </a:solidFill>
              </a:rPr>
              <a:t>-</a:t>
            </a:r>
            <a:r>
              <a:rPr lang="tr-TR" sz="3200" b="1" dirty="0" err="1" smtClean="0">
                <a:solidFill>
                  <a:srgbClr val="0070C0"/>
                </a:solidFill>
              </a:rPr>
              <a:t>Input</a:t>
            </a:r>
            <a:r>
              <a:rPr lang="tr-TR" sz="3200" b="1" dirty="0" smtClean="0">
                <a:solidFill>
                  <a:srgbClr val="0070C0"/>
                </a:solidFill>
              </a:rPr>
              <a:t>) </a:t>
            </a:r>
            <a:r>
              <a:rPr lang="tr-TR" sz="3200" b="1" dirty="0" err="1" smtClean="0">
                <a:solidFill>
                  <a:srgbClr val="0070C0"/>
                </a:solidFill>
              </a:rPr>
              <a:t>Price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indices</a:t>
            </a:r>
            <a:r>
              <a:rPr lang="tr-TR" sz="3200" b="1" dirty="0" smtClean="0">
                <a:solidFill>
                  <a:srgbClr val="0070C0"/>
                </a:solidFill>
              </a:rPr>
              <a:t>,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Studies of official and private institutions.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</a:pPr>
            <a:r>
              <a:rPr lang="tr-TR" sz="3200" b="1" dirty="0" err="1" smtClean="0">
                <a:solidFill>
                  <a:srgbClr val="0070C0"/>
                </a:solidFill>
              </a:rPr>
              <a:t>Calculating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Economic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Account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for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Agriculture</a:t>
            </a:r>
            <a:endParaRPr lang="tr-TR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15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256584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>
                <a:solidFill>
                  <a:srgbClr val="C00000"/>
                </a:solidFill>
              </a:rPr>
              <a:t>Advance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dissemination</a:t>
            </a:r>
            <a:r>
              <a:rPr lang="tr-TR" b="1" dirty="0" smtClean="0">
                <a:solidFill>
                  <a:srgbClr val="C00000"/>
                </a:solidFill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</a:rPr>
              <a:t>release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calendar</a:t>
            </a:r>
            <a:endParaRPr lang="tr-TR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</a:t>
            </a:r>
            <a:r>
              <a:rPr lang="tr-TR" b="1" dirty="0" err="1" smtClean="0">
                <a:solidFill>
                  <a:srgbClr val="0070C0"/>
                </a:solidFill>
              </a:rPr>
              <a:t>Periodicity</a:t>
            </a:r>
            <a:r>
              <a:rPr lang="tr-TR" b="1" dirty="0" smtClean="0">
                <a:solidFill>
                  <a:srgbClr val="0070C0"/>
                </a:solidFill>
              </a:rPr>
              <a:t> is </a:t>
            </a:r>
            <a:r>
              <a:rPr lang="tr-TR" b="1" dirty="0" err="1" smtClean="0">
                <a:solidFill>
                  <a:srgbClr val="0070C0"/>
                </a:solidFill>
              </a:rPr>
              <a:t>annual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prices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value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crop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livestocks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animal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once</a:t>
            </a:r>
            <a:r>
              <a:rPr lang="tr-TR" b="1" dirty="0" smtClean="0">
                <a:solidFill>
                  <a:srgbClr val="0070C0"/>
                </a:solidFill>
              </a:rPr>
              <a:t> a </a:t>
            </a:r>
            <a:r>
              <a:rPr lang="tr-TR" b="1" dirty="0" err="1" smtClean="0">
                <a:solidFill>
                  <a:srgbClr val="0070C0"/>
                </a:solidFill>
              </a:rPr>
              <a:t>year</a:t>
            </a:r>
            <a:r>
              <a:rPr lang="tr-TR" b="1" dirty="0" smtClean="0">
                <a:solidFill>
                  <a:srgbClr val="0070C0"/>
                </a:solidFill>
              </a:rPr>
              <a:t> at </a:t>
            </a:r>
            <a:r>
              <a:rPr lang="tr-TR" b="1" dirty="0" err="1" smtClean="0">
                <a:solidFill>
                  <a:srgbClr val="0070C0"/>
                </a:solidFill>
              </a:rPr>
              <a:t>different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months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News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bulletin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CD.</a:t>
            </a:r>
          </a:p>
          <a:p>
            <a:pPr algn="just"/>
            <a:endParaRPr lang="tr-TR" b="1" dirty="0" smtClean="0">
              <a:solidFill>
                <a:srgbClr val="C00000"/>
              </a:solidFill>
            </a:endParaRPr>
          </a:p>
          <a:p>
            <a:pPr algn="just"/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16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Geographical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coverage</a:t>
            </a:r>
            <a:endParaRPr lang="tr-TR" b="1" dirty="0" smtClean="0">
              <a:solidFill>
                <a:srgbClr val="C00000"/>
              </a:solidFill>
            </a:endParaRPr>
          </a:p>
          <a:p>
            <a:endParaRPr lang="tr-TR" b="1" dirty="0" smtClean="0">
              <a:solidFill>
                <a:srgbClr val="C00000"/>
              </a:solidFill>
            </a:endParaRPr>
          </a:p>
          <a:p>
            <a:pPr algn="just"/>
            <a:r>
              <a:rPr lang="tr-TR" b="1" dirty="0" err="1" smtClean="0">
                <a:solidFill>
                  <a:srgbClr val="0070C0"/>
                </a:solidFill>
              </a:rPr>
              <a:t>Prices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received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paid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farmers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compiled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monthly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81 </a:t>
            </a:r>
            <a:r>
              <a:rPr lang="tr-TR" b="1" dirty="0" err="1" smtClean="0">
                <a:solidFill>
                  <a:srgbClr val="0070C0"/>
                </a:solidFill>
              </a:rPr>
              <a:t>provinces</a:t>
            </a:r>
            <a:r>
              <a:rPr lang="tr-TR" b="1" dirty="0" smtClean="0">
                <a:solidFill>
                  <a:srgbClr val="0070C0"/>
                </a:solidFill>
              </a:rPr>
              <a:t> (</a:t>
            </a:r>
            <a:r>
              <a:rPr lang="tr-TR" b="1" dirty="0" err="1" smtClean="0">
                <a:solidFill>
                  <a:srgbClr val="0070C0"/>
                </a:solidFill>
              </a:rPr>
              <a:t>excluding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metropolitan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centers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districts</a:t>
            </a:r>
            <a:r>
              <a:rPr lang="tr-TR" b="1" dirty="0" smtClean="0">
                <a:solidFill>
                  <a:srgbClr val="0070C0"/>
                </a:solidFill>
              </a:rPr>
              <a:t>)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903 </a:t>
            </a:r>
            <a:r>
              <a:rPr lang="tr-TR" b="1" dirty="0" err="1" smtClean="0">
                <a:solidFill>
                  <a:srgbClr val="0070C0"/>
                </a:solidFill>
              </a:rPr>
              <a:t>districts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offices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MoFAL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pPr algn="just"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of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crops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grown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district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represent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all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farmers</a:t>
            </a:r>
            <a:r>
              <a:rPr lang="tr-TR" b="1" dirty="0" smtClean="0">
                <a:solidFill>
                  <a:srgbClr val="0070C0"/>
                </a:solidFill>
              </a:rPr>
              <a:t>’ </a:t>
            </a:r>
            <a:r>
              <a:rPr lang="tr-TR" b="1" dirty="0" err="1" smtClean="0">
                <a:solidFill>
                  <a:srgbClr val="0070C0"/>
                </a:solidFill>
              </a:rPr>
              <a:t>price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district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91C5B-9348-498F-BE2B-33D935ED0957}" type="slidenum">
              <a:rPr lang="tr-TR" smtClean="0"/>
              <a:pPr>
                <a:defRPr/>
              </a:pPr>
              <a:t>17</a:t>
            </a:fld>
            <a:endParaRPr lang="tr-TR" dirty="0"/>
          </a:p>
        </p:txBody>
      </p:sp>
      <p:sp>
        <p:nvSpPr>
          <p:cNvPr id="27654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7655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" name="5 Dikdörtgen"/>
          <p:cNvSpPr/>
          <p:nvPr/>
        </p:nvSpPr>
        <p:spPr>
          <a:xfrm>
            <a:off x="1000100" y="642918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tr-TR" sz="3200" b="1" dirty="0" smtClean="0">
                <a:solidFill>
                  <a:srgbClr val="C00000"/>
                </a:solidFill>
                <a:latin typeface="+mn-lt"/>
              </a:rPr>
              <a:t>2.  PRICES PAID BY FARMERS (PPF)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142984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Price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paid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by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farmers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is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the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price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paid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for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buying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such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a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seeds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seedling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,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plant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for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the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realization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production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a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variety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goods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services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.</a:t>
            </a:r>
          </a:p>
          <a:p>
            <a:endParaRPr lang="tr-TR" sz="3200" dirty="0" smtClean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The prices paid by farmers are compiled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with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the PRF monthly as the different questionnaire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form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 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b="1" dirty="0" smtClean="0">
              <a:solidFill>
                <a:srgbClr val="0070C0"/>
              </a:solidFill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In 1994, this questionnaire was redesigned. The information compiled with the PPF questionnaire will be used for the calculation of the index of prices paid by farmers.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9E071-22CE-471D-8BC4-441D6EA3D8FA}" type="slidenum">
              <a:rPr lang="tr-TR" smtClean="0"/>
              <a:pPr>
                <a:defRPr/>
              </a:pPr>
              <a:t>18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28596" y="1142984"/>
            <a:ext cx="8358246" cy="5072098"/>
          </a:xfrm>
        </p:spPr>
        <p:txBody>
          <a:bodyPr>
            <a:normAutofit fontScale="92500"/>
          </a:bodyPr>
          <a:lstStyle/>
          <a:p>
            <a:r>
              <a:rPr lang="tr-TR" b="1" dirty="0" err="1" smtClean="0">
                <a:solidFill>
                  <a:srgbClr val="0070C0"/>
                </a:solidFill>
              </a:rPr>
              <a:t>Provincial</a:t>
            </a:r>
            <a:r>
              <a:rPr lang="tr-TR" b="1" dirty="0" smtClean="0">
                <a:solidFill>
                  <a:srgbClr val="0070C0"/>
                </a:solidFill>
              </a:rPr>
              <a:t> / </a:t>
            </a:r>
            <a:r>
              <a:rPr lang="tr-TR" b="1" dirty="0" err="1" smtClean="0">
                <a:solidFill>
                  <a:srgbClr val="0070C0"/>
                </a:solidFill>
              </a:rPr>
              <a:t>district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Directorates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MoFAL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Seed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Fertilizer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Food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Drug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Dealers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Seed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Seedling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Association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union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Seed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producers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Seedlings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</a:rPr>
              <a:t>plant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growers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Veterinarians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b="1" dirty="0" err="1" smtClean="0">
                <a:solidFill>
                  <a:srgbClr val="0070C0"/>
                </a:solidFill>
              </a:rPr>
              <a:t>Farmers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Food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Control</a:t>
            </a:r>
            <a:r>
              <a:rPr lang="tr-TR" b="1" dirty="0" smtClean="0">
                <a:solidFill>
                  <a:srgbClr val="0070C0"/>
                </a:solidFill>
              </a:rPr>
              <a:t> General </a:t>
            </a:r>
            <a:r>
              <a:rPr lang="tr-TR" b="1" dirty="0" err="1" smtClean="0">
                <a:solidFill>
                  <a:srgbClr val="0070C0"/>
                </a:solidFill>
              </a:rPr>
              <a:t>Directorate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Central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Union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Agricultural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Credit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Cooperatives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General </a:t>
            </a:r>
            <a:r>
              <a:rPr lang="tr-TR" b="1" dirty="0" err="1" smtClean="0">
                <a:solidFill>
                  <a:srgbClr val="0070C0"/>
                </a:solidFill>
              </a:rPr>
              <a:t>Directorate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Crop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0070C0"/>
                </a:solidFill>
              </a:rPr>
              <a:t>General </a:t>
            </a:r>
            <a:r>
              <a:rPr lang="tr-TR" b="1" dirty="0" err="1" smtClean="0">
                <a:solidFill>
                  <a:srgbClr val="0070C0"/>
                </a:solidFill>
              </a:rPr>
              <a:t>Directorate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Animal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Production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714348" y="642919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DATA SOURCES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19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Dissemination</a:t>
            </a:r>
            <a:r>
              <a:rPr lang="tr-TR" b="1" dirty="0" smtClean="0">
                <a:solidFill>
                  <a:srgbClr val="C00000"/>
                </a:solidFill>
              </a:rPr>
              <a:t> of Data</a:t>
            </a:r>
          </a:p>
          <a:p>
            <a:endParaRPr lang="tr-TR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b="1" dirty="0" err="1" smtClean="0">
                <a:solidFill>
                  <a:srgbClr val="0070C0"/>
                </a:solidFill>
              </a:rPr>
              <a:t>Compilation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calculation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working</a:t>
            </a:r>
            <a:r>
              <a:rPr lang="tr-TR" b="1" dirty="0" smtClean="0">
                <a:solidFill>
                  <a:srgbClr val="0070C0"/>
                </a:solidFill>
              </a:rPr>
              <a:t> is </a:t>
            </a:r>
            <a:r>
              <a:rPr lang="tr-TR" b="1" dirty="0" err="1" smtClean="0">
                <a:solidFill>
                  <a:srgbClr val="0070C0"/>
                </a:solidFill>
              </a:rPr>
              <a:t>continuing</a:t>
            </a:r>
            <a:endParaRPr lang="tr-TR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but not yet </a:t>
            </a:r>
            <a:r>
              <a:rPr lang="tr-TR" b="1" dirty="0" err="1" smtClean="0">
                <a:solidFill>
                  <a:srgbClr val="0070C0"/>
                </a:solidFill>
              </a:rPr>
              <a:t>published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  <a:r>
              <a:rPr lang="tr-TR" b="1" dirty="0" err="1" smtClean="0">
                <a:solidFill>
                  <a:srgbClr val="0070C0"/>
                </a:solidFill>
              </a:rPr>
              <a:t>These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prices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used</a:t>
            </a:r>
            <a:r>
              <a:rPr lang="tr-TR" b="1" dirty="0" smtClean="0">
                <a:solidFill>
                  <a:srgbClr val="0070C0"/>
                </a:solidFill>
              </a:rPr>
              <a:t> in</a:t>
            </a:r>
          </a:p>
          <a:p>
            <a:pPr>
              <a:buNone/>
            </a:pP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studies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agricultural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economic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accounts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A5CDA8-A7C4-45A9-85B0-202EA28B53AA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285720" y="857232"/>
            <a:ext cx="8475663" cy="1285884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err="1" smtClean="0">
                <a:solidFill>
                  <a:srgbClr val="C00000"/>
                </a:solidFill>
              </a:rPr>
              <a:t>Agricultural</a:t>
            </a:r>
            <a:r>
              <a:rPr lang="tr-TR" sz="4000" b="1" dirty="0" smtClean="0">
                <a:solidFill>
                  <a:srgbClr val="C00000"/>
                </a:solidFill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</a:rPr>
              <a:t>Structure</a:t>
            </a:r>
            <a:r>
              <a:rPr lang="tr-TR" sz="4000" b="1" dirty="0" smtClean="0">
                <a:solidFill>
                  <a:srgbClr val="C00000"/>
                </a:solidFill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</a:rPr>
              <a:t>and</a:t>
            </a:r>
            <a:r>
              <a:rPr lang="tr-TR" sz="4000" b="1" dirty="0" smtClean="0">
                <a:solidFill>
                  <a:srgbClr val="C00000"/>
                </a:solidFill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</a:rPr>
              <a:t>Economic</a:t>
            </a:r>
            <a:r>
              <a:rPr lang="tr-TR" sz="4000" b="1" dirty="0" smtClean="0">
                <a:solidFill>
                  <a:srgbClr val="C00000"/>
                </a:solidFill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</a:rPr>
              <a:t>Accounts</a:t>
            </a:r>
            <a:r>
              <a:rPr lang="tr-TR" sz="4000" b="1" dirty="0" smtClean="0">
                <a:solidFill>
                  <a:srgbClr val="C00000"/>
                </a:solidFill>
              </a:rPr>
              <a:t> </a:t>
            </a:r>
            <a:r>
              <a:rPr lang="tr-TR" sz="4000" b="1" dirty="0" err="1" smtClean="0">
                <a:solidFill>
                  <a:srgbClr val="C00000"/>
                </a:solidFill>
              </a:rPr>
              <a:t>Group</a:t>
            </a:r>
            <a:endParaRPr lang="tr-TR" sz="4000" b="1" dirty="0" smtClean="0">
              <a:solidFill>
                <a:srgbClr val="C00000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0" y="2857496"/>
            <a:ext cx="8572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Price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Statistics</a:t>
            </a:r>
            <a:r>
              <a:rPr lang="tr-TR" sz="3200" b="1" dirty="0" smtClean="0">
                <a:solidFill>
                  <a:srgbClr val="0070C0"/>
                </a:solidFill>
              </a:rPr>
              <a:t/>
            </a:r>
            <a:br>
              <a:rPr lang="tr-TR" sz="3200" b="1" dirty="0" smtClean="0">
                <a:solidFill>
                  <a:srgbClr val="0070C0"/>
                </a:solidFill>
              </a:rPr>
            </a:b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Economic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Accounts</a:t>
            </a:r>
            <a:r>
              <a:rPr lang="tr-TR" sz="3200" b="1" dirty="0" smtClean="0">
                <a:solidFill>
                  <a:srgbClr val="0070C0"/>
                </a:solidFill>
              </a:rPr>
              <a:t/>
            </a:r>
            <a:br>
              <a:rPr lang="tr-TR" sz="3200" b="1" dirty="0" smtClean="0">
                <a:solidFill>
                  <a:srgbClr val="0070C0"/>
                </a:solidFill>
              </a:rPr>
            </a:b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Census</a:t>
            </a:r>
            <a:r>
              <a:rPr lang="tr-TR" sz="3200" b="1" dirty="0" smtClean="0">
                <a:solidFill>
                  <a:srgbClr val="0070C0"/>
                </a:solidFill>
              </a:rPr>
              <a:t/>
            </a:r>
            <a:br>
              <a:rPr lang="tr-TR" sz="3200" b="1" dirty="0" smtClean="0">
                <a:solidFill>
                  <a:srgbClr val="0070C0"/>
                </a:solidFill>
              </a:rPr>
            </a:b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Holdings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Structure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Research</a:t>
            </a:r>
            <a:endParaRPr lang="tr-TR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50E3C-C0F4-406B-8B81-1979472F8F97}" type="slidenum">
              <a:rPr lang="tr-TR" smtClean="0"/>
              <a:pPr>
                <a:defRPr/>
              </a:pPr>
              <a:t>20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323528" y="764704"/>
            <a:ext cx="8712968" cy="5400600"/>
          </a:xfrm>
        </p:spPr>
        <p:txBody>
          <a:bodyPr>
            <a:normAutofit fontScale="25000" lnSpcReduction="20000"/>
          </a:bodyPr>
          <a:lstStyle/>
          <a:p>
            <a:r>
              <a:rPr lang="tr-TR" sz="9800" b="1" dirty="0" err="1" smtClean="0">
                <a:solidFill>
                  <a:srgbClr val="C00000"/>
                </a:solidFill>
              </a:rPr>
              <a:t>Agricultural</a:t>
            </a:r>
            <a:r>
              <a:rPr lang="tr-TR" sz="9800" b="1" dirty="0" smtClean="0">
                <a:solidFill>
                  <a:srgbClr val="C00000"/>
                </a:solidFill>
              </a:rPr>
              <a:t> </a:t>
            </a:r>
            <a:r>
              <a:rPr lang="tr-TR" sz="9800" b="1" dirty="0" err="1" smtClean="0">
                <a:solidFill>
                  <a:srgbClr val="C00000"/>
                </a:solidFill>
              </a:rPr>
              <a:t>Production</a:t>
            </a:r>
            <a:r>
              <a:rPr lang="tr-TR" sz="9800" b="1" dirty="0" smtClean="0">
                <a:solidFill>
                  <a:srgbClr val="C00000"/>
                </a:solidFill>
              </a:rPr>
              <a:t> </a:t>
            </a:r>
            <a:r>
              <a:rPr lang="tr-TR" sz="9800" b="1" dirty="0" err="1" smtClean="0">
                <a:solidFill>
                  <a:srgbClr val="C00000"/>
                </a:solidFill>
              </a:rPr>
              <a:t>Value</a:t>
            </a:r>
            <a:r>
              <a:rPr lang="tr-TR" sz="9800" b="1" dirty="0" smtClean="0">
                <a:solidFill>
                  <a:srgbClr val="C00000"/>
                </a:solidFill>
              </a:rPr>
              <a:t> </a:t>
            </a:r>
          </a:p>
          <a:p>
            <a:endParaRPr lang="tr-TR" dirty="0" smtClean="0"/>
          </a:p>
          <a:p>
            <a:r>
              <a:rPr lang="en-GB" sz="9600" b="1" dirty="0" smtClean="0">
                <a:solidFill>
                  <a:srgbClr val="C00000"/>
                </a:solidFill>
              </a:rPr>
              <a:t>Calculation : </a:t>
            </a:r>
            <a:endParaRPr lang="tr-TR" sz="9600" b="1" dirty="0" smtClean="0">
              <a:solidFill>
                <a:srgbClr val="C00000"/>
              </a:solidFill>
            </a:endParaRPr>
          </a:p>
          <a:p>
            <a:endParaRPr lang="tr-TR" sz="51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n-GB" sz="11200" b="1" dirty="0" smtClean="0">
                <a:solidFill>
                  <a:srgbClr val="0070C0"/>
                </a:solidFill>
              </a:rPr>
              <a:t>Marketed value is obtained from multiplying production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GB" sz="11200" b="1" dirty="0" smtClean="0">
                <a:solidFill>
                  <a:srgbClr val="0070C0"/>
                </a:solidFill>
              </a:rPr>
              <a:t>value with their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GB" sz="11200" b="1" dirty="0" smtClean="0">
                <a:solidFill>
                  <a:srgbClr val="0070C0"/>
                </a:solidFill>
              </a:rPr>
              <a:t>marketing ratios. Production value is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GB" sz="11200" b="1" dirty="0" smtClean="0">
                <a:solidFill>
                  <a:srgbClr val="0070C0"/>
                </a:solidFill>
              </a:rPr>
              <a:t>calculated by multiplying of production quantity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GB" sz="11200" b="1" dirty="0" smtClean="0">
                <a:solidFill>
                  <a:srgbClr val="0070C0"/>
                </a:solidFill>
              </a:rPr>
              <a:t>and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en-GB" sz="11200" b="1" dirty="0" smtClean="0">
                <a:solidFill>
                  <a:srgbClr val="0070C0"/>
                </a:solidFill>
              </a:rPr>
              <a:t>unit price.        </a:t>
            </a:r>
            <a:endParaRPr lang="tr-TR" sz="11200" b="1" dirty="0" smtClean="0">
              <a:solidFill>
                <a:srgbClr val="0070C0"/>
              </a:solidFill>
            </a:endParaRPr>
          </a:p>
          <a:p>
            <a:pPr algn="just"/>
            <a:endParaRPr lang="tr-TR" sz="11200" b="1" dirty="0" smtClean="0">
              <a:solidFill>
                <a:srgbClr val="0070C0"/>
              </a:solidFill>
            </a:endParaRPr>
          </a:p>
          <a:p>
            <a:pPr algn="just"/>
            <a:endParaRPr lang="tr-TR" sz="11200" b="1" dirty="0" smtClean="0">
              <a:solidFill>
                <a:srgbClr val="0070C0"/>
              </a:solidFill>
            </a:endParaRPr>
          </a:p>
          <a:p>
            <a:pPr algn="just"/>
            <a:r>
              <a:rPr lang="tr-TR" sz="11200" b="1" dirty="0" err="1" smtClean="0">
                <a:solidFill>
                  <a:srgbClr val="0070C0"/>
                </a:solidFill>
              </a:rPr>
              <a:t>Periodicity</a:t>
            </a:r>
            <a:r>
              <a:rPr lang="tr-TR" sz="11200" b="1" dirty="0" smtClean="0">
                <a:solidFill>
                  <a:srgbClr val="0070C0"/>
                </a:solidFill>
              </a:rPr>
              <a:t> is </a:t>
            </a:r>
            <a:r>
              <a:rPr lang="tr-TR" sz="11200" b="1" dirty="0" err="1" smtClean="0">
                <a:solidFill>
                  <a:srgbClr val="0070C0"/>
                </a:solidFill>
              </a:rPr>
              <a:t>annual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and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prices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and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production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value</a:t>
            </a:r>
            <a:r>
              <a:rPr lang="tr-TR" sz="11200" b="1" dirty="0" smtClean="0">
                <a:solidFill>
                  <a:srgbClr val="0070C0"/>
                </a:solidFill>
              </a:rPr>
              <a:t> of </a:t>
            </a:r>
            <a:r>
              <a:rPr lang="tr-TR" sz="11200" b="1" dirty="0" err="1" smtClean="0">
                <a:solidFill>
                  <a:srgbClr val="0070C0"/>
                </a:solidFill>
              </a:rPr>
              <a:t>crop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products</a:t>
            </a:r>
            <a:r>
              <a:rPr lang="tr-TR" sz="11200" b="1" dirty="0" smtClean="0">
                <a:solidFill>
                  <a:srgbClr val="0070C0"/>
                </a:solidFill>
              </a:rPr>
              <a:t>, </a:t>
            </a:r>
            <a:r>
              <a:rPr lang="tr-TR" sz="11200" b="1" dirty="0" err="1" smtClean="0">
                <a:solidFill>
                  <a:srgbClr val="0070C0"/>
                </a:solidFill>
              </a:rPr>
              <a:t>livestocks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and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animal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products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are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published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once</a:t>
            </a:r>
            <a:r>
              <a:rPr lang="tr-TR" sz="11200" b="1" dirty="0" smtClean="0">
                <a:solidFill>
                  <a:srgbClr val="0070C0"/>
                </a:solidFill>
              </a:rPr>
              <a:t> a </a:t>
            </a:r>
            <a:r>
              <a:rPr lang="tr-TR" sz="11200" b="1" dirty="0" err="1" smtClean="0">
                <a:solidFill>
                  <a:srgbClr val="0070C0"/>
                </a:solidFill>
              </a:rPr>
              <a:t>year</a:t>
            </a:r>
            <a:r>
              <a:rPr lang="tr-TR" sz="11200" b="1" dirty="0" smtClean="0">
                <a:solidFill>
                  <a:srgbClr val="0070C0"/>
                </a:solidFill>
              </a:rPr>
              <a:t> at </a:t>
            </a:r>
            <a:r>
              <a:rPr lang="tr-TR" sz="11200" b="1" dirty="0" err="1" smtClean="0">
                <a:solidFill>
                  <a:srgbClr val="0070C0"/>
                </a:solidFill>
              </a:rPr>
              <a:t>different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months</a:t>
            </a:r>
            <a:r>
              <a:rPr lang="tr-TR" sz="11200" b="1" dirty="0" smtClean="0">
                <a:solidFill>
                  <a:srgbClr val="0070C0"/>
                </a:solidFill>
              </a:rPr>
              <a:t> in </a:t>
            </a:r>
            <a:r>
              <a:rPr lang="tr-TR" sz="11200" b="1" dirty="0" err="1" smtClean="0">
                <a:solidFill>
                  <a:srgbClr val="0070C0"/>
                </a:solidFill>
              </a:rPr>
              <a:t>News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bulletin</a:t>
            </a:r>
            <a:r>
              <a:rPr lang="tr-TR" sz="11200" b="1" dirty="0" smtClean="0">
                <a:solidFill>
                  <a:srgbClr val="0070C0"/>
                </a:solidFill>
              </a:rPr>
              <a:t> </a:t>
            </a:r>
            <a:r>
              <a:rPr lang="tr-TR" sz="11200" b="1" dirty="0" err="1" smtClean="0">
                <a:solidFill>
                  <a:srgbClr val="0070C0"/>
                </a:solidFill>
              </a:rPr>
              <a:t>and</a:t>
            </a:r>
            <a:r>
              <a:rPr lang="tr-TR" sz="11200" b="1" dirty="0" smtClean="0">
                <a:solidFill>
                  <a:srgbClr val="0070C0"/>
                </a:solidFill>
              </a:rPr>
              <a:t> CD.</a:t>
            </a:r>
          </a:p>
          <a:p>
            <a:pPr>
              <a:buNone/>
            </a:pPr>
            <a:r>
              <a:rPr lang="tr-TR" sz="7000" dirty="0" smtClean="0"/>
              <a:t> 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endParaRPr lang="tr-TR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21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1000" b="1" dirty="0" smtClean="0">
              <a:solidFill>
                <a:srgbClr val="0070C0"/>
              </a:solidFill>
            </a:endParaRPr>
          </a:p>
          <a:p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disseminated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simultaneously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all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interested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parties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through</a:t>
            </a:r>
            <a:r>
              <a:rPr lang="tr-TR" b="1" dirty="0" smtClean="0">
                <a:solidFill>
                  <a:srgbClr val="0070C0"/>
                </a:solidFill>
              </a:rPr>
              <a:t> a </a:t>
            </a:r>
            <a:r>
              <a:rPr lang="tr-TR" b="1" dirty="0" err="1" smtClean="0">
                <a:solidFill>
                  <a:srgbClr val="0070C0"/>
                </a:solidFill>
              </a:rPr>
              <a:t>database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press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release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Data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tables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available</a:t>
            </a:r>
            <a:r>
              <a:rPr lang="tr-TR" b="1" dirty="0" smtClean="0">
                <a:solidFill>
                  <a:srgbClr val="0070C0"/>
                </a:solidFill>
              </a:rPr>
              <a:t> on TURKSTAT web </a:t>
            </a:r>
            <a:r>
              <a:rPr lang="tr-TR" b="1" dirty="0" err="1" smtClean="0">
                <a:solidFill>
                  <a:srgbClr val="0070C0"/>
                </a:solidFill>
              </a:rPr>
              <a:t>page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(www.</a:t>
            </a:r>
            <a:r>
              <a:rPr lang="tr-TR" b="1" dirty="0" err="1" smtClean="0">
                <a:solidFill>
                  <a:srgbClr val="0070C0"/>
                </a:solidFill>
              </a:rPr>
              <a:t>tuik</a:t>
            </a:r>
            <a:r>
              <a:rPr lang="tr-TR" b="1" dirty="0" smtClean="0">
                <a:solidFill>
                  <a:srgbClr val="0070C0"/>
                </a:solidFill>
              </a:rPr>
              <a:t>.gov.tr)</a:t>
            </a:r>
          </a:p>
          <a:p>
            <a:endParaRPr lang="tr-TR" b="1" dirty="0" smtClean="0">
              <a:solidFill>
                <a:srgbClr val="0070C0"/>
              </a:solidFill>
            </a:endParaRP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22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C00000"/>
                </a:solidFill>
              </a:rPr>
              <a:t>International and regional directive:</a:t>
            </a:r>
            <a:r>
              <a:rPr lang="en-GB" dirty="0" smtClean="0">
                <a:solidFill>
                  <a:srgbClr val="C00000"/>
                </a:solidFill>
              </a:rPr>
              <a:t>  </a:t>
            </a:r>
            <a:endParaRPr lang="tr-TR" dirty="0" smtClean="0">
              <a:solidFill>
                <a:srgbClr val="C00000"/>
              </a:solidFill>
            </a:endParaRPr>
          </a:p>
          <a:p>
            <a:endParaRPr lang="tr-TR" dirty="0" smtClean="0"/>
          </a:p>
          <a:p>
            <a:r>
              <a:rPr lang="en-GB" b="1" dirty="0" smtClean="0">
                <a:solidFill>
                  <a:srgbClr val="0070C0"/>
                </a:solidFill>
              </a:rPr>
              <a:t>There is no significant difference between Turkey methodology and </a:t>
            </a:r>
            <a:r>
              <a:rPr lang="en-GB" b="1" dirty="0" err="1" smtClean="0">
                <a:solidFill>
                  <a:srgbClr val="0070C0"/>
                </a:solidFill>
              </a:rPr>
              <a:t>Eurostat</a:t>
            </a:r>
            <a:r>
              <a:rPr lang="en-GB" b="1" dirty="0" smtClean="0">
                <a:solidFill>
                  <a:srgbClr val="0070C0"/>
                </a:solidFill>
              </a:rPr>
              <a:t> and related international and regional standards </a:t>
            </a:r>
            <a:endParaRPr lang="tr-TR" b="1" dirty="0" smtClean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755650" y="2708275"/>
            <a:ext cx="7970838" cy="1800225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Thank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for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attention</a:t>
            </a:r>
            <a:endParaRPr lang="tr-TR" sz="4000" b="1" dirty="0" smtClean="0">
              <a:solidFill>
                <a:srgbClr val="009900"/>
              </a:solidFill>
              <a:latin typeface="Arial" charset="0"/>
            </a:endParaRPr>
          </a:p>
          <a:p>
            <a:pPr>
              <a:buFontTx/>
              <a:buNone/>
            </a:pPr>
            <a:endParaRPr lang="tr-TR" sz="4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57EBB-2527-45F2-A29A-56642B14D051}" type="slidenum">
              <a:rPr lang="tr-TR" smtClean="0"/>
              <a:pPr>
                <a:defRPr/>
              </a:pPr>
              <a:t>23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27DC1-7271-43BD-B848-C184129B4839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827584" y="620688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err="1" smtClean="0">
                <a:solidFill>
                  <a:srgbClr val="C00000"/>
                </a:solidFill>
              </a:rPr>
              <a:t>Agricultural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Price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</a:rPr>
              <a:t>Statistics</a:t>
            </a:r>
            <a:endParaRPr lang="tr-TR" sz="3600" dirty="0">
              <a:solidFill>
                <a:srgbClr val="C00000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214282" y="1285860"/>
            <a:ext cx="85725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Studies on Agricultural Price Statistics begun in 1935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sz="1600" b="1" dirty="0" smtClean="0">
              <a:solidFill>
                <a:srgbClr val="0070C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Until 1985, Price Statistics had been compiled six times for a year; after this year, they have been compiled monthly.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lvl="1" eaLnBrk="1" hangingPunct="1"/>
            <a:endParaRPr lang="en-US" sz="3200" b="1" dirty="0" smtClean="0">
              <a:solidFill>
                <a:srgbClr val="0070C0"/>
              </a:solidFill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In 1994</a:t>
            </a:r>
            <a:r>
              <a:rPr lang="tr-TR" sz="3200" b="1" dirty="0" smtClean="0">
                <a:solidFill>
                  <a:srgbClr val="0070C0"/>
                </a:solidFill>
              </a:rPr>
              <a:t>,</a:t>
            </a:r>
            <a:r>
              <a:rPr lang="en-US" sz="3200" b="1" dirty="0" smtClean="0">
                <a:solidFill>
                  <a:srgbClr val="0070C0"/>
                </a:solidFill>
              </a:rPr>
              <a:t> 1997,</a:t>
            </a:r>
            <a:r>
              <a:rPr lang="tr-TR" sz="3200" b="1" dirty="0" smtClean="0">
                <a:solidFill>
                  <a:srgbClr val="0070C0"/>
                </a:solidFill>
              </a:rPr>
              <a:t> 2003, 2006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2008,</a:t>
            </a:r>
            <a:r>
              <a:rPr lang="en-US" sz="3200" b="1" dirty="0" smtClean="0">
                <a:solidFill>
                  <a:srgbClr val="0070C0"/>
                </a:solidFill>
              </a:rPr>
              <a:t> Prices Received (PRF)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Paid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farmers</a:t>
            </a:r>
            <a:r>
              <a:rPr lang="tr-TR" sz="3200" b="1" dirty="0" smtClean="0">
                <a:solidFill>
                  <a:srgbClr val="0070C0"/>
                </a:solidFill>
              </a:rPr>
              <a:t> (PPF) </a:t>
            </a:r>
            <a:r>
              <a:rPr lang="en-US" sz="3200" b="1" dirty="0" smtClean="0">
                <a:solidFill>
                  <a:srgbClr val="0070C0"/>
                </a:solidFill>
              </a:rPr>
              <a:t>form</a:t>
            </a:r>
            <a:r>
              <a:rPr lang="tr-TR" sz="3200" b="1" dirty="0" smtClean="0">
                <a:solidFill>
                  <a:srgbClr val="0070C0"/>
                </a:solidFill>
              </a:rPr>
              <a:t>s</a:t>
            </a:r>
            <a:r>
              <a:rPr lang="en-US" sz="3200" b="1" dirty="0" smtClean="0">
                <a:solidFill>
                  <a:srgbClr val="0070C0"/>
                </a:solidFill>
              </a:rPr>
              <a:t> w</a:t>
            </a:r>
            <a:r>
              <a:rPr lang="tr-TR" sz="3200" b="1" dirty="0" smtClean="0">
                <a:solidFill>
                  <a:srgbClr val="0070C0"/>
                </a:solidFill>
              </a:rPr>
              <a:t>ere</a:t>
            </a:r>
            <a:r>
              <a:rPr lang="en-US" sz="3200" b="1" dirty="0" smtClean="0">
                <a:solidFill>
                  <a:srgbClr val="0070C0"/>
                </a:solidFill>
              </a:rPr>
              <a:t> updated.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38B7A-6B9E-48D7-928D-298906FFA65B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0" y="1000108"/>
            <a:ext cx="8786842" cy="5126055"/>
          </a:xfrm>
        </p:spPr>
        <p:txBody>
          <a:bodyPr/>
          <a:lstStyle/>
          <a:p>
            <a:pPr lvl="1"/>
            <a:r>
              <a:rPr lang="en-US" sz="3200" b="1" dirty="0" smtClean="0">
                <a:solidFill>
                  <a:srgbClr val="0070C0"/>
                </a:solidFill>
              </a:rPr>
              <a:t>Prices Received (PRF)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Paid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by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farmers</a:t>
            </a:r>
            <a:r>
              <a:rPr lang="tr-TR" sz="3200" b="1" dirty="0" smtClean="0">
                <a:solidFill>
                  <a:srgbClr val="0070C0"/>
                </a:solidFill>
              </a:rPr>
              <a:t> (PPF) </a:t>
            </a:r>
            <a:r>
              <a:rPr lang="en-US" sz="3200" b="1" dirty="0" smtClean="0">
                <a:solidFill>
                  <a:srgbClr val="0070C0"/>
                </a:solidFill>
              </a:rPr>
              <a:t>form</a:t>
            </a:r>
            <a:r>
              <a:rPr lang="tr-TR" sz="3200" b="1" dirty="0" smtClean="0">
                <a:solidFill>
                  <a:srgbClr val="0070C0"/>
                </a:solidFill>
              </a:rPr>
              <a:t>s</a:t>
            </a:r>
            <a:r>
              <a:rPr lang="en-US" sz="3200" b="1" dirty="0" smtClean="0">
                <a:solidFill>
                  <a:srgbClr val="0070C0"/>
                </a:solidFill>
              </a:rPr>
              <a:t> w</a:t>
            </a:r>
            <a:r>
              <a:rPr lang="tr-TR" sz="3200" b="1" dirty="0" smtClean="0">
                <a:solidFill>
                  <a:srgbClr val="0070C0"/>
                </a:solidFill>
              </a:rPr>
              <a:t>ere</a:t>
            </a:r>
            <a:r>
              <a:rPr lang="en-US" sz="3200" b="1" dirty="0" smtClean="0">
                <a:solidFill>
                  <a:srgbClr val="0070C0"/>
                </a:solidFill>
              </a:rPr>
              <a:t> updated.</a:t>
            </a:r>
          </a:p>
          <a:p>
            <a:pPr lvl="1"/>
            <a:r>
              <a:rPr lang="en-US" sz="3200" b="1" dirty="0" smtClean="0">
                <a:solidFill>
                  <a:srgbClr val="0070C0"/>
                </a:solidFill>
              </a:rPr>
              <a:t>CPA-2002 classification system has been used since 2006. </a:t>
            </a:r>
            <a:endParaRPr lang="en-US" sz="3200" b="1" dirty="0" smtClean="0">
              <a:solidFill>
                <a:srgbClr val="0070C0"/>
              </a:solidFill>
              <a:latin typeface="Tahoma" pitchFamily="34" charset="0"/>
            </a:endParaRPr>
          </a:p>
          <a:p>
            <a:pPr lvl="1"/>
            <a:r>
              <a:rPr lang="en-US" sz="3200" b="1" dirty="0" smtClean="0">
                <a:solidFill>
                  <a:srgbClr val="0070C0"/>
                </a:solidFill>
              </a:rPr>
              <a:t>Since 200</a:t>
            </a:r>
            <a:r>
              <a:rPr lang="tr-TR" sz="3200" b="1" dirty="0" smtClean="0">
                <a:solidFill>
                  <a:srgbClr val="0070C0"/>
                </a:solidFill>
              </a:rPr>
              <a:t>6</a:t>
            </a:r>
            <a:r>
              <a:rPr lang="en-US" sz="3200" b="1" dirty="0" smtClean="0">
                <a:solidFill>
                  <a:srgbClr val="0070C0"/>
                </a:solidFill>
              </a:rPr>
              <a:t>, web-based system has been initiated for data entry in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MoFAL</a:t>
            </a:r>
            <a:r>
              <a:rPr lang="tr-TR" sz="3200" b="1" dirty="0" smtClean="0">
                <a:solidFill>
                  <a:srgbClr val="0070C0"/>
                </a:solidFill>
              </a:rPr>
              <a:t>. </a:t>
            </a:r>
            <a:endParaRPr lang="tr-TR" sz="3200" dirty="0" smtClean="0">
              <a:solidFill>
                <a:srgbClr val="0070C0"/>
              </a:solidFill>
            </a:endParaRPr>
          </a:p>
          <a:p>
            <a:pPr marL="342900" lvl="1" indent="-342900">
              <a:buNone/>
            </a:pPr>
            <a:r>
              <a:rPr lang="tr-TR" sz="3200" b="1" dirty="0" smtClean="0">
                <a:solidFill>
                  <a:srgbClr val="0070C0"/>
                </a:solidFill>
              </a:rPr>
              <a:t>    -  </a:t>
            </a:r>
            <a:r>
              <a:rPr lang="tr-TR" sz="3200" b="1" dirty="0" err="1" smtClean="0">
                <a:solidFill>
                  <a:srgbClr val="0070C0"/>
                </a:solidFill>
              </a:rPr>
              <a:t>Studies</a:t>
            </a:r>
            <a:r>
              <a:rPr lang="tr-TR" sz="3200" b="1" dirty="0" smtClean="0">
                <a:solidFill>
                  <a:srgbClr val="0070C0"/>
                </a:solidFill>
              </a:rPr>
              <a:t> on EAA </a:t>
            </a:r>
            <a:r>
              <a:rPr lang="tr-TR" sz="3200" b="1" dirty="0" err="1" smtClean="0">
                <a:solidFill>
                  <a:srgbClr val="0070C0"/>
                </a:solidFill>
              </a:rPr>
              <a:t>begun</a:t>
            </a:r>
            <a:r>
              <a:rPr lang="tr-TR" sz="3200" b="1" dirty="0" smtClean="0">
                <a:solidFill>
                  <a:srgbClr val="0070C0"/>
                </a:solidFill>
              </a:rPr>
              <a:t> in 2006.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4C9DD-3414-4199-9ED9-736BCBFF527F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214282" y="642918"/>
            <a:ext cx="8929718" cy="56658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Collecting first-hand prices of agricultural products produced and directly sold by farmers.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Collecting price statistics paid by farmers for its production purposes.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Calculating Producer Price Index for Agriculture.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Calculating Input Price Index.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+mn-lt"/>
              </a:rPr>
              <a:t>Calculating Internal Terms of Trade to follow the changes in welfare level of farmers through times.</a:t>
            </a:r>
            <a:endParaRPr lang="tr-TR" sz="2800" b="1" dirty="0" smtClean="0">
              <a:solidFill>
                <a:srgbClr val="0070C0"/>
              </a:solidFill>
              <a:latin typeface="+mn-lt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500063" y="1285875"/>
            <a:ext cx="8258175" cy="4197350"/>
          </a:xfrm>
        </p:spPr>
        <p:txBody>
          <a:bodyPr/>
          <a:lstStyle/>
          <a:p>
            <a:pPr algn="just"/>
            <a:endParaRPr lang="tr-TR" dirty="0" smtClean="0"/>
          </a:p>
          <a:p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A9B78-6972-4187-B0BD-43A33E87F133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500034" y="797510"/>
            <a:ext cx="821537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tr-TR" sz="3200" b="1" dirty="0" smtClean="0">
              <a:solidFill>
                <a:srgbClr val="0070C0"/>
              </a:solidFill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Preparing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tables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Economic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Account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Agriculture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(EAA).</a:t>
            </a: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3200" b="1" dirty="0" smtClean="0">
              <a:solidFill>
                <a:srgbClr val="0070C0"/>
              </a:solidFill>
              <a:latin typeface="+mn-lt"/>
            </a:endParaRPr>
          </a:p>
          <a:p>
            <a:pPr marL="742950" lvl="1" indent="-28575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Calculating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Agricultural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Label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  <a:latin typeface="+mn-lt"/>
              </a:rPr>
              <a:t>Indicator</a:t>
            </a:r>
            <a:r>
              <a:rPr lang="tr-TR" sz="3200" b="1" dirty="0" smtClean="0">
                <a:solidFill>
                  <a:srgbClr val="0070C0"/>
                </a:solidFill>
                <a:latin typeface="+mn-lt"/>
              </a:rPr>
              <a:t> (ALI).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9CA95-8169-4682-8D1E-9BEEAC5D27A4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grpSp>
        <p:nvGrpSpPr>
          <p:cNvPr id="6" name="Organization Chart 8"/>
          <p:cNvGrpSpPr>
            <a:grpSpLocks noChangeAspect="1"/>
          </p:cNvGrpSpPr>
          <p:nvPr/>
        </p:nvGrpSpPr>
        <p:grpSpPr bwMode="auto">
          <a:xfrm>
            <a:off x="428597" y="1000108"/>
            <a:ext cx="8215370" cy="5143536"/>
            <a:chOff x="563" y="1364"/>
            <a:chExt cx="3582" cy="1660"/>
          </a:xfrm>
        </p:grpSpPr>
        <p:cxnSp>
          <p:nvCxnSpPr>
            <p:cNvPr id="2052" name="_s2052"/>
            <p:cNvCxnSpPr>
              <a:cxnSpLocks noChangeShapeType="1"/>
              <a:stCxn id="17" idx="1"/>
              <a:endCxn id="13" idx="2"/>
            </p:cNvCxnSpPr>
            <p:nvPr/>
          </p:nvCxnSpPr>
          <p:spPr bwMode="auto">
            <a:xfrm rot="10800000">
              <a:off x="1589" y="2542"/>
              <a:ext cx="244" cy="31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53" name="_s2053"/>
            <p:cNvCxnSpPr>
              <a:cxnSpLocks noChangeShapeType="1"/>
              <a:stCxn id="16" idx="3"/>
              <a:endCxn id="13" idx="2"/>
            </p:cNvCxnSpPr>
            <p:nvPr/>
          </p:nvCxnSpPr>
          <p:spPr bwMode="auto">
            <a:xfrm flipV="1">
              <a:off x="1525" y="2542"/>
              <a:ext cx="64" cy="31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54" name="_s2054"/>
            <p:cNvCxnSpPr>
              <a:cxnSpLocks noChangeShapeType="1"/>
              <a:stCxn id="15" idx="0"/>
              <a:endCxn id="12" idx="2"/>
            </p:cNvCxnSpPr>
            <p:nvPr/>
          </p:nvCxnSpPr>
          <p:spPr bwMode="auto">
            <a:xfrm rot="16200000" flipV="1">
              <a:off x="2544" y="1953"/>
              <a:ext cx="144" cy="16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55" name="_s2055"/>
            <p:cNvCxnSpPr>
              <a:cxnSpLocks noChangeShapeType="1"/>
              <a:stCxn id="14" idx="0"/>
              <a:endCxn id="12" idx="2"/>
            </p:cNvCxnSpPr>
            <p:nvPr/>
          </p:nvCxnSpPr>
          <p:spPr bwMode="auto">
            <a:xfrm rot="16200000" flipV="1">
              <a:off x="3053" y="1444"/>
              <a:ext cx="144" cy="117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56" name="_s2056"/>
            <p:cNvCxnSpPr>
              <a:cxnSpLocks noChangeShapeType="1"/>
              <a:stCxn id="13" idx="0"/>
              <a:endCxn id="12" idx="2"/>
            </p:cNvCxnSpPr>
            <p:nvPr/>
          </p:nvCxnSpPr>
          <p:spPr bwMode="auto">
            <a:xfrm rot="5400000" flipH="1" flipV="1">
              <a:off x="1991" y="1560"/>
              <a:ext cx="144" cy="94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2" name="_s2057"/>
            <p:cNvSpPr>
              <a:spLocks noChangeArrowheads="1"/>
            </p:cNvSpPr>
            <p:nvPr/>
          </p:nvSpPr>
          <p:spPr bwMode="auto">
            <a:xfrm>
              <a:off x="1150" y="1364"/>
              <a:ext cx="2771" cy="59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3272" tIns="11637" rIns="23272" bIns="116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20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AGRICULTURAL PRICE STATISTICS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20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(APS)</a:t>
              </a:r>
            </a:p>
          </p:txBody>
        </p:sp>
        <p:sp>
          <p:nvSpPr>
            <p:cNvPr id="13" name="_s2058"/>
            <p:cNvSpPr>
              <a:spLocks noChangeArrowheads="1"/>
            </p:cNvSpPr>
            <p:nvPr/>
          </p:nvSpPr>
          <p:spPr bwMode="auto">
            <a:xfrm>
              <a:off x="1068" y="2105"/>
              <a:ext cx="1043" cy="43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3272" tIns="11637" rIns="23272" bIns="116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AGRICULTURAL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PRICES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COMPILED</a:t>
              </a:r>
            </a:p>
          </p:txBody>
        </p:sp>
        <p:sp>
          <p:nvSpPr>
            <p:cNvPr id="14" name="_s2059"/>
            <p:cNvSpPr>
              <a:spLocks noChangeArrowheads="1"/>
            </p:cNvSpPr>
            <p:nvPr/>
          </p:nvSpPr>
          <p:spPr bwMode="auto">
            <a:xfrm>
              <a:off x="3282" y="2105"/>
              <a:ext cx="863" cy="43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3272" tIns="11637" rIns="23272" bIns="116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METHODOLOGY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AND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PUBLICATION</a:t>
              </a:r>
            </a:p>
          </p:txBody>
        </p:sp>
        <p:sp>
          <p:nvSpPr>
            <p:cNvPr id="15" name="_s2060"/>
            <p:cNvSpPr>
              <a:spLocks noChangeArrowheads="1"/>
            </p:cNvSpPr>
            <p:nvPr/>
          </p:nvSpPr>
          <p:spPr bwMode="auto">
            <a:xfrm>
              <a:off x="2265" y="2105"/>
              <a:ext cx="863" cy="43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3272" tIns="11637" rIns="23272" bIns="1163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PRICE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CHANNELS</a:t>
              </a:r>
            </a:p>
          </p:txBody>
        </p:sp>
        <p:sp>
          <p:nvSpPr>
            <p:cNvPr id="16" name="_s2061"/>
            <p:cNvSpPr>
              <a:spLocks noChangeArrowheads="1"/>
            </p:cNvSpPr>
            <p:nvPr/>
          </p:nvSpPr>
          <p:spPr bwMode="auto">
            <a:xfrm>
              <a:off x="563" y="2686"/>
              <a:ext cx="962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PRICES RECEIVED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BY FARMERS (PRF)</a:t>
              </a:r>
            </a:p>
          </p:txBody>
        </p:sp>
        <p:sp>
          <p:nvSpPr>
            <p:cNvPr id="17" name="_s2062"/>
            <p:cNvSpPr>
              <a:spLocks noChangeArrowheads="1"/>
            </p:cNvSpPr>
            <p:nvPr/>
          </p:nvSpPr>
          <p:spPr bwMode="auto">
            <a:xfrm>
              <a:off x="1833" y="2686"/>
              <a:ext cx="962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PRICES PAID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BY FARMERS (PPF)</a:t>
              </a:r>
              <a:r>
                <a:rPr kumimoji="0" lang="tr-TR" sz="1300" b="0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</a:rPr>
                <a:t> </a:t>
              </a:r>
            </a:p>
          </p:txBody>
        </p:sp>
      </p:grp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74AF6-13CE-45DD-8E74-8E3F0955E7DD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21510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1511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8686800" cy="5268931"/>
          </a:xfrm>
        </p:spPr>
        <p:txBody>
          <a:bodyPr>
            <a:normAutofit lnSpcReduction="10000"/>
          </a:bodyPr>
          <a:lstStyle/>
          <a:p>
            <a:pPr algn="just" eaLnBrk="1" hangingPunct="1">
              <a:buNone/>
            </a:pPr>
            <a:r>
              <a:rPr lang="tr-TR" b="1" dirty="0" smtClean="0">
                <a:solidFill>
                  <a:srgbClr val="C00000"/>
                </a:solidFill>
              </a:rPr>
              <a:t>1.  PRICES RECEIVED BY FARMERS (PRF)</a:t>
            </a:r>
          </a:p>
          <a:p>
            <a:pPr algn="just" eaLnBrk="1" hangingPunct="1">
              <a:buFont typeface="Wingdings" pitchFamily="2" charset="2"/>
              <a:buNone/>
            </a:pPr>
            <a:endParaRPr lang="tr-TR" sz="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lvl="1" algn="just" eaLnBrk="1" hangingPunct="1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DEFINITION:</a:t>
            </a:r>
            <a:r>
              <a:rPr lang="en-US" sz="3000" b="1" dirty="0" smtClean="0">
                <a:solidFill>
                  <a:srgbClr val="0070C0"/>
                </a:solidFill>
              </a:rPr>
              <a:t> Unit price (retail or wholesale) of products produced, grown and directly sold by farmers.</a:t>
            </a: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None/>
            </a:pP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DATA SOURCE: </a:t>
            </a:r>
            <a:r>
              <a:rPr lang="en-US" sz="3000" b="1" dirty="0" smtClean="0">
                <a:solidFill>
                  <a:srgbClr val="0070C0"/>
                </a:solidFill>
              </a:rPr>
              <a:t>Producer </a:t>
            </a: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None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COVERAGE:</a:t>
            </a:r>
            <a:r>
              <a:rPr lang="en-US" sz="3000" b="1" dirty="0" smtClean="0">
                <a:solidFill>
                  <a:srgbClr val="0070C0"/>
                </a:solidFill>
              </a:rPr>
              <a:t> The first hand prices of agricultural products sold by farmers </a:t>
            </a:r>
            <a:r>
              <a:rPr lang="tr-TR" sz="3000" b="1" dirty="0" err="1" smtClean="0">
                <a:solidFill>
                  <a:srgbClr val="0070C0"/>
                </a:solidFill>
              </a:rPr>
              <a:t>to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merchants, factories,</a:t>
            </a:r>
            <a:r>
              <a:rPr lang="tr-TR" sz="3000" b="1" dirty="0" err="1" smtClean="0">
                <a:solidFill>
                  <a:srgbClr val="0070C0"/>
                </a:solidFill>
              </a:rPr>
              <a:t>etc</a:t>
            </a:r>
            <a:r>
              <a:rPr lang="tr-TR" sz="3000" b="1" dirty="0" smtClean="0">
                <a:solidFill>
                  <a:srgbClr val="0070C0"/>
                </a:solidFill>
              </a:rPr>
              <a:t>. </a:t>
            </a:r>
            <a:r>
              <a:rPr lang="tr-TR" sz="3000" b="1" dirty="0" err="1" smtClean="0">
                <a:solidFill>
                  <a:srgbClr val="0070C0"/>
                </a:solidFill>
              </a:rPr>
              <a:t>and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smtClean="0">
                <a:solidFill>
                  <a:srgbClr val="0070C0"/>
                </a:solidFill>
              </a:rPr>
              <a:t>at </a:t>
            </a:r>
            <a:r>
              <a:rPr lang="tr-TR" sz="3000" b="1" dirty="0" err="1" smtClean="0">
                <a:solidFill>
                  <a:srgbClr val="0070C0"/>
                </a:solidFill>
              </a:rPr>
              <a:t>the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province and district producer bazaar.</a:t>
            </a: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None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þ"/>
            </a:pPr>
            <a:endParaRPr lang="tr-TR" sz="1600" b="1" dirty="0" smtClean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þ"/>
            </a:pPr>
            <a:endParaRPr lang="en-US" sz="1400" b="1" dirty="0" smtClean="0">
              <a:solidFill>
                <a:schemeClr val="accent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1940D-B160-426B-BB0A-1EA316427392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197493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DATA COLLECTION:</a:t>
            </a:r>
            <a:r>
              <a:rPr lang="tr-TR" sz="3000" b="1" dirty="0" smtClean="0">
                <a:solidFill>
                  <a:srgbClr val="C00000"/>
                </a:solidFill>
              </a:rPr>
              <a:t>  </a:t>
            </a:r>
            <a:r>
              <a:rPr lang="tr-TR" sz="3000" b="1" dirty="0" err="1" smtClean="0">
                <a:solidFill>
                  <a:srgbClr val="0070C0"/>
                </a:solidFill>
              </a:rPr>
              <a:t>Both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Prices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received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and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paid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by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farmers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for</a:t>
            </a:r>
            <a:r>
              <a:rPr lang="tr-TR" sz="3000" b="1" dirty="0" smtClean="0">
                <a:solidFill>
                  <a:srgbClr val="0070C0"/>
                </a:solidFill>
              </a:rPr>
              <a:t> 218 </a:t>
            </a:r>
            <a:r>
              <a:rPr lang="tr-TR" sz="3000" b="1" dirty="0" err="1" smtClean="0">
                <a:solidFill>
                  <a:srgbClr val="0070C0"/>
                </a:solidFill>
              </a:rPr>
              <a:t>items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are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compiled</a:t>
            </a:r>
            <a:r>
              <a:rPr lang="tr-TR" sz="3000" b="1" dirty="0" smtClean="0">
                <a:solidFill>
                  <a:srgbClr val="0070C0"/>
                </a:solidFill>
              </a:rPr>
              <a:t> in </a:t>
            </a:r>
            <a:r>
              <a:rPr lang="tr-TR" sz="3000" b="1" dirty="0" err="1" smtClean="0">
                <a:solidFill>
                  <a:srgbClr val="0070C0"/>
                </a:solidFill>
              </a:rPr>
              <a:t>collaboration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with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the</a:t>
            </a:r>
            <a:r>
              <a:rPr lang="tr-TR" sz="3000" b="1" dirty="0" smtClean="0">
                <a:solidFill>
                  <a:srgbClr val="0070C0"/>
                </a:solidFill>
              </a:rPr>
              <a:t> 81 </a:t>
            </a:r>
            <a:r>
              <a:rPr lang="tr-TR" sz="3000" b="1" dirty="0" err="1" smtClean="0">
                <a:solidFill>
                  <a:srgbClr val="0070C0"/>
                </a:solidFill>
              </a:rPr>
              <a:t>province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and</a:t>
            </a:r>
            <a:r>
              <a:rPr lang="tr-TR" sz="3000" b="1" dirty="0" smtClean="0">
                <a:solidFill>
                  <a:srgbClr val="0070C0"/>
                </a:solidFill>
              </a:rPr>
              <a:t> 903 </a:t>
            </a:r>
            <a:r>
              <a:rPr lang="tr-TR" sz="3000" b="1" dirty="0" err="1" smtClean="0">
                <a:solidFill>
                  <a:srgbClr val="0070C0"/>
                </a:solidFill>
              </a:rPr>
              <a:t>district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offices</a:t>
            </a:r>
            <a:r>
              <a:rPr lang="tr-TR" sz="3000" b="1" dirty="0" smtClean="0">
                <a:solidFill>
                  <a:srgbClr val="0070C0"/>
                </a:solidFill>
              </a:rPr>
              <a:t> of </a:t>
            </a:r>
            <a:r>
              <a:rPr lang="tr-TR" sz="3000" b="1" dirty="0" err="1" smtClean="0">
                <a:solidFill>
                  <a:srgbClr val="0070C0"/>
                </a:solidFill>
              </a:rPr>
              <a:t>the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en-GB" sz="3000" b="1" dirty="0" smtClean="0">
                <a:solidFill>
                  <a:srgbClr val="0070C0"/>
                </a:solidFill>
              </a:rPr>
              <a:t>Ministry of Food Agriculture and Livestock (M</a:t>
            </a:r>
            <a:r>
              <a:rPr lang="tr-TR" sz="3000" b="1" dirty="0" smtClean="0">
                <a:solidFill>
                  <a:srgbClr val="0070C0"/>
                </a:solidFill>
              </a:rPr>
              <a:t>o</a:t>
            </a:r>
            <a:r>
              <a:rPr lang="en-GB" sz="3000" b="1" dirty="0" smtClean="0">
                <a:solidFill>
                  <a:srgbClr val="0070C0"/>
                </a:solidFill>
              </a:rPr>
              <a:t>FAL)</a:t>
            </a:r>
            <a:r>
              <a:rPr lang="en-US" sz="3000" b="1" dirty="0" smtClean="0">
                <a:solidFill>
                  <a:srgbClr val="0070C0"/>
                </a:solidFill>
              </a:rPr>
              <a:t> by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web-based system</a:t>
            </a:r>
            <a:r>
              <a:rPr lang="tr-TR" sz="3000" b="1" dirty="0" smtClean="0">
                <a:solidFill>
                  <a:srgbClr val="0070C0"/>
                </a:solidFill>
              </a:rPr>
              <a:t> since 2006.</a:t>
            </a:r>
          </a:p>
          <a:p>
            <a:pPr lvl="1" algn="just">
              <a:buNone/>
            </a:pP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PERIOD:</a:t>
            </a:r>
            <a:r>
              <a:rPr lang="en-US" sz="3000" b="1" dirty="0" smtClean="0">
                <a:solidFill>
                  <a:srgbClr val="0070C0"/>
                </a:solidFill>
              </a:rPr>
              <a:t> Monthly</a:t>
            </a:r>
            <a:endParaRPr lang="tr-TR" sz="3000" b="1" dirty="0" smtClean="0">
              <a:solidFill>
                <a:srgbClr val="0070C0"/>
              </a:solidFill>
            </a:endParaRPr>
          </a:p>
          <a:p>
            <a:pPr lvl="1" algn="just">
              <a:buNone/>
            </a:pPr>
            <a:endParaRPr lang="en-US" sz="3000" b="1" dirty="0" smtClean="0">
              <a:solidFill>
                <a:srgbClr val="0070C0"/>
              </a:solidFill>
            </a:endParaRPr>
          </a:p>
          <a:p>
            <a:pPr lvl="1" algn="just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CLASSIFICATION:</a:t>
            </a:r>
            <a:r>
              <a:rPr lang="en-US" sz="3000" b="1" dirty="0" smtClean="0">
                <a:solidFill>
                  <a:srgbClr val="0070C0"/>
                </a:solidFill>
              </a:rPr>
              <a:t> CPA 2002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901</Words>
  <Application>Microsoft Office PowerPoint</Application>
  <PresentationFormat>On-screen Show (4:3)</PresentationFormat>
  <Paragraphs>159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Ofis Teması</vt:lpstr>
      <vt:lpstr>Microsoft Excel 97-2003 Worksheet</vt:lpstr>
      <vt:lpstr>Agricultural Statistics Department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MRT Pack 20 DVDs</cp:lastModifiedBy>
  <cp:revision>209</cp:revision>
  <dcterms:created xsi:type="dcterms:W3CDTF">2006-12-22T08:39:23Z</dcterms:created>
  <dcterms:modified xsi:type="dcterms:W3CDTF">2015-02-24T04:28:46Z</dcterms:modified>
</cp:coreProperties>
</file>